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BC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340200" y="449775"/>
            <a:ext cx="3983700" cy="1593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Обзор темы: ρ-метод Полларда для факторизации целых чисел
</a:t>
            </a:r>
            <a:endParaRPr lang="en-US" sz="2600" dirty="0"/>
          </a:p>
        </p:txBody>
      </p:sp>
      <p:sp>
        <p:nvSpPr>
          <p:cNvPr id="5" name="Text 1"/>
          <p:cNvSpPr txBox="1"/>
          <p:nvPr/>
        </p:nvSpPr>
        <p:spPr>
          <a:xfrm>
            <a:off x="340200" y="3118500"/>
            <a:ext cx="3766800" cy="17607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Вероятностный алгоритм ρ-метод Полларда для эффективного поиска делителей с реализацией на Julia.
</a:t>
            </a:r>
            <a:pPr algn="l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00000"/>
              </a:lnSpc>
              <a:buNone/>
            </a:pPr>
            <a:r>
              <a:rPr lang="en-US" sz="1200" i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BC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763300" y="1165200"/>
            <a:ext cx="7374600" cy="280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Выводы и практическая значимость ρ-метода Полларда
</a:t>
            </a:r>
            <a:pPr algn="l" indent="0" marL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Метод успешно реализован на Julia, показывает высокую эффективность и гибкость, является мощным инструментом криптоанализа благодаря вероятностному подходу к факторизации.
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001" y="501325"/>
            <a:ext cx="3752248" cy="42069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0"/>
          <p:cNvSpPr txBox="1"/>
          <p:nvPr/>
        </p:nvSpPr>
        <p:spPr>
          <a:xfrm>
            <a:off x="337925" y="1985375"/>
            <a:ext cx="4234200" cy="192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Факторизация — разложение n на делители p и q. Метод Полларда использует итерационную функцию f(x) и алгоритм «черепаха и заяц» для выявления делителя через вычисление gcd.
</a:t>
            </a:r>
            <a:endParaRPr lang="en-US" sz="1400" dirty="0"/>
          </a:p>
        </p:txBody>
      </p:sp>
      <p:sp>
        <p:nvSpPr>
          <p:cNvPr id="7" name="Text 1"/>
          <p:cNvSpPr txBox="1"/>
          <p:nvPr/>
        </p:nvSpPr>
        <p:spPr>
          <a:xfrm>
            <a:off x="337925" y="393900"/>
            <a:ext cx="4366200" cy="94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Теоретические основы задачи факторизации и метода Полларда
</a:t>
            </a:r>
            <a:endParaRPr lang="en-US" sz="2400" dirty="0"/>
          </a:p>
        </p:txBody>
      </p:sp>
      <p:sp>
        <p:nvSpPr>
          <p:cNvPr id="8" name="Text 2"/>
          <p:cNvSpPr txBox="1"/>
          <p:nvPr/>
        </p:nvSpPr>
        <p:spPr>
          <a:xfrm>
            <a:off x="8630400" y="4791400"/>
            <a:ext cx="589800" cy="3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575" y="3003627"/>
            <a:ext cx="2700000" cy="178769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75" y="3003627"/>
            <a:ext cx="2700000" cy="178769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475" y="3003627"/>
            <a:ext cx="2700000" cy="178769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 0"/>
          <p:cNvSpPr txBox="1"/>
          <p:nvPr/>
        </p:nvSpPr>
        <p:spPr>
          <a:xfrm>
            <a:off x="418525" y="393900"/>
            <a:ext cx="8262000" cy="33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Итерационный процесс ρ-метода Полларда
</a:t>
            </a:r>
            <a:endParaRPr lang="en-US" sz="2400" dirty="0"/>
          </a:p>
        </p:txBody>
      </p:sp>
      <p:sp>
        <p:nvSpPr>
          <p:cNvPr id="12" name="Text 1"/>
          <p:cNvSpPr txBox="1"/>
          <p:nvPr/>
        </p:nvSpPr>
        <p:spPr>
          <a:xfrm>
            <a:off x="8630400" y="4791400"/>
            <a:ext cx="589800" cy="3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000" dirty="0"/>
          </a:p>
        </p:txBody>
      </p:sp>
      <p:sp>
        <p:nvSpPr>
          <p:cNvPr id="13" name="Text 2"/>
          <p:cNvSpPr txBox="1"/>
          <p:nvPr/>
        </p:nvSpPr>
        <p:spPr>
          <a:xfrm>
            <a:off x="847125" y="1180555"/>
            <a:ext cx="2039700" cy="158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27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Основы итераций алгоритма
</a:t>
            </a:r>
            <a:pPr algn="l" indent="0" marL="0">
              <a:lnSpc>
                <a:spcPct val="115000"/>
              </a:lnSpc>
              <a:buNone/>
            </a:pPr>
            <a:r>
              <a:rPr lang="en-US" sz="1154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 каждой итерации переменные a и b обновляются по разным скоростям с помощью функции f(x). Это позволяет обнаружить цикл в последовательности для нахождения делителя.
</a:t>
            </a:r>
            <a:endParaRPr lang="en-US" sz="1027" dirty="0"/>
          </a:p>
        </p:txBody>
      </p:sp>
      <p:sp>
        <p:nvSpPr>
          <p:cNvPr id="14" name="Text 3"/>
          <p:cNvSpPr txBox="1"/>
          <p:nvPr/>
        </p:nvSpPr>
        <p:spPr>
          <a:xfrm>
            <a:off x="3677675" y="1180555"/>
            <a:ext cx="2039700" cy="158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27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Выбор параметра c и перезапуск
</a:t>
            </a:r>
            <a:pPr algn="l" indent="0" marL="0">
              <a:lnSpc>
                <a:spcPct val="115000"/>
              </a:lnSpc>
              <a:buNone/>
            </a:pPr>
            <a:r>
              <a:rPr lang="en-US" sz="1154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Если вычисленный делитель равен n, алгоритм перезапускается с другим значением c, обеспечивая альтернативный путь поиска и увеличивая шансы на успех.
</a:t>
            </a:r>
            <a:endParaRPr lang="en-US" sz="1027" dirty="0"/>
          </a:p>
        </p:txBody>
      </p:sp>
      <p:sp>
        <p:nvSpPr>
          <p:cNvPr id="15" name="Text 4"/>
          <p:cNvSpPr txBox="1"/>
          <p:nvPr/>
        </p:nvSpPr>
        <p:spPr>
          <a:xfrm>
            <a:off x="6458600" y="1180555"/>
            <a:ext cx="2039700" cy="158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27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Практический пример на числе 1,359,331
</a:t>
            </a:r>
            <a:pPr algn="l" indent="0" marL="0">
              <a:lnSpc>
                <a:spcPct val="115000"/>
              </a:lnSpc>
              <a:buNone/>
            </a:pPr>
            <a:r>
              <a:rPr lang="en-US" sz="1154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Для числа 1,359,331 при c=1 делитель 1181 найден уже на 8-й итерации, демонстрируя эффективность алгоритма для подобных задач.
</a:t>
            </a:r>
            <a:endParaRPr lang="en-US" sz="102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791" y="1508528"/>
            <a:ext cx="3298618" cy="2401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420100" y="4191525"/>
            <a:ext cx="3554700" cy="24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Лабораторная работа No6, МОЗИиИБ, 2025 г.
</a:t>
            </a:r>
            <a:endParaRPr lang="en-US" sz="1000" dirty="0"/>
          </a:p>
        </p:txBody>
      </p:sp>
      <p:sp>
        <p:nvSpPr>
          <p:cNvPr id="6" name="Text 1"/>
          <p:cNvSpPr txBox="1"/>
          <p:nvPr/>
        </p:nvSpPr>
        <p:spPr>
          <a:xfrm>
            <a:off x="4957350" y="2001700"/>
            <a:ext cx="3696300" cy="17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Значения переменных a, b и вычисленного d=gcd(|a−b|, n) на каждой итерации демонстрируют прогресс поиска делителя.
</a:t>
            </a:r>
            <a:pPr algn="l" indent="0" marL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 8-й итерации найден делитель 1181, что подтверждает точность алгоритма и совпадение с эталоном.
</a:t>
            </a:r>
            <a:endParaRPr lang="en-US" sz="1200" dirty="0"/>
          </a:p>
        </p:txBody>
      </p:sp>
      <p:sp>
        <p:nvSpPr>
          <p:cNvPr id="7" name="Text 2"/>
          <p:cNvSpPr txBox="1"/>
          <p:nvPr/>
        </p:nvSpPr>
        <p:spPr>
          <a:xfrm>
            <a:off x="8630400" y="4791400"/>
            <a:ext cx="589800" cy="3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000" dirty="0"/>
          </a:p>
        </p:txBody>
      </p:sp>
      <p:sp>
        <p:nvSpPr>
          <p:cNvPr id="8" name="Text 3"/>
          <p:cNvSpPr txBox="1"/>
          <p:nvPr/>
        </p:nvSpPr>
        <p:spPr>
          <a:xfrm>
            <a:off x="420100" y="393900"/>
            <a:ext cx="8493300" cy="77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Таблица значений a, b и d на итерациях для n=1,359,331
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6183700" y="1565975"/>
            <a:ext cx="2517000" cy="2474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Полная факторизация интегрирована с библиотекой Primes.jl для проверки простоты и обработки произвольных чисел с пошаговым выводом.
</a:t>
            </a:r>
            <a:endParaRPr lang="en-US" sz="1200" dirty="0"/>
          </a:p>
        </p:txBody>
      </p:sp>
      <p:sp>
        <p:nvSpPr>
          <p:cNvPr id="6" name="Text 1"/>
          <p:cNvSpPr txBox="1"/>
          <p:nvPr/>
        </p:nvSpPr>
        <p:spPr>
          <a:xfrm>
            <a:off x="418525" y="1565975"/>
            <a:ext cx="2380800" cy="2474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Функция f(x) = (x² + c) mod n реализована с параметром c для гибкости запуска и адаптации алгоритма.
</a:t>
            </a:r>
            <a:endParaRPr lang="en-US" sz="1200" dirty="0"/>
          </a:p>
        </p:txBody>
      </p:sp>
      <p:sp>
        <p:nvSpPr>
          <p:cNvPr id="7" name="Text 2"/>
          <p:cNvSpPr txBox="1"/>
          <p:nvPr/>
        </p:nvSpPr>
        <p:spPr>
          <a:xfrm>
            <a:off x="3338125" y="1565975"/>
            <a:ext cx="2380800" cy="2474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Алгоритм вычисляет d = gcd(|a−b|, n) и при d = n выполняет рекурсивный перезапуск с новым параметром c для повышения надёжности.
</a:t>
            </a:r>
            <a:endParaRPr lang="en-US" sz="1200" dirty="0"/>
          </a:p>
        </p:txBody>
      </p:sp>
      <p:sp>
        <p:nvSpPr>
          <p:cNvPr id="8" name="Text 3"/>
          <p:cNvSpPr txBox="1"/>
          <p:nvPr/>
        </p:nvSpPr>
        <p:spPr>
          <a:xfrm>
            <a:off x="418525" y="393900"/>
            <a:ext cx="8211900" cy="33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Реализация ρ-метода Полларда на языке Julia
</a:t>
            </a:r>
            <a:endParaRPr lang="en-US" sz="2400" dirty="0"/>
          </a:p>
        </p:txBody>
      </p:sp>
      <p:sp>
        <p:nvSpPr>
          <p:cNvPr id="9" name="Text 4"/>
          <p:cNvSpPr txBox="1"/>
          <p:nvPr/>
        </p:nvSpPr>
        <p:spPr>
          <a:xfrm>
            <a:off x="8630400" y="4791400"/>
            <a:ext cx="589800" cy="3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729" y="1521533"/>
            <a:ext cx="4149693" cy="2401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4674625" y="4073600"/>
            <a:ext cx="4227600" cy="24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Результаты лабораторной работы МОЗИиИБ, 2025 г.
</a:t>
            </a:r>
            <a:endParaRPr lang="en-US" sz="1000" dirty="0"/>
          </a:p>
        </p:txBody>
      </p:sp>
      <p:sp>
        <p:nvSpPr>
          <p:cNvPr id="5" name="Text 1"/>
          <p:cNvSpPr txBox="1"/>
          <p:nvPr/>
        </p:nvSpPr>
        <p:spPr>
          <a:xfrm>
            <a:off x="415925" y="1699750"/>
            <a:ext cx="3540900" cy="203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Алгоритм Полларда преобразует задачу, снижая количество шагов более чем в 70 раз.
</a:t>
            </a:r>
            <a:pPr algn="l" indent="0" marL="0">
              <a:lnSpc>
                <a:spcPct val="1500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500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Данные показывают значительное превосходство ρ-метода по эффективности над классическим перебором.
</a:t>
            </a:r>
            <a:endParaRPr lang="en-US" sz="1300" dirty="0"/>
          </a:p>
        </p:txBody>
      </p:sp>
      <p:sp>
        <p:nvSpPr>
          <p:cNvPr id="6" name="Text 2"/>
          <p:cNvSpPr txBox="1"/>
          <p:nvPr/>
        </p:nvSpPr>
        <p:spPr>
          <a:xfrm>
            <a:off x="8630400" y="4791400"/>
            <a:ext cx="589800" cy="3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1000" dirty="0"/>
          </a:p>
        </p:txBody>
      </p:sp>
      <p:sp>
        <p:nvSpPr>
          <p:cNvPr id="7" name="Text 3"/>
          <p:cNvSpPr txBox="1"/>
          <p:nvPr/>
        </p:nvSpPr>
        <p:spPr>
          <a:xfrm>
            <a:off x="415925" y="393900"/>
            <a:ext cx="8214600" cy="77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Сравнительная производительность ρ-метода и перебора до √n
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00" y="952627"/>
            <a:ext cx="4124700" cy="378634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421100" y="393900"/>
            <a:ext cx="8311500" cy="401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2051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Интерактивный тестер ρ-метода: функции и возможности
</a:t>
            </a:r>
            <a:endParaRPr lang="en-US" sz="2051" dirty="0"/>
          </a:p>
        </p:txBody>
      </p:sp>
      <p:sp>
        <p:nvSpPr>
          <p:cNvPr id="5" name="Text 1"/>
          <p:cNvSpPr txBox="1"/>
          <p:nvPr/>
        </p:nvSpPr>
        <p:spPr>
          <a:xfrm>
            <a:off x="8630400" y="4791400"/>
            <a:ext cx="589800" cy="3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1000" dirty="0"/>
          </a:p>
        </p:txBody>
      </p:sp>
      <p:sp>
        <p:nvSpPr>
          <p:cNvPr id="6" name="Text 2"/>
          <p:cNvSpPr txBox="1"/>
          <p:nvPr/>
        </p:nvSpPr>
        <p:spPr>
          <a:xfrm>
            <a:off x="4545800" y="3070050"/>
            <a:ext cx="3898500" cy="1251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Удобство и надежность интерфейса
</a:t>
            </a:r>
            <a:pPr algn="l" indent="0" marL="0">
              <a:lnSpc>
                <a:spcPct val="115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Реализована обработка ошибок, проверка простоты чисел, смена параметра c для перезапуска алгоритма, что помогает оценить работу на различных входных данных.
</a:t>
            </a:r>
            <a:endParaRPr lang="en-US" sz="1300" dirty="0"/>
          </a:p>
        </p:txBody>
      </p:sp>
      <p:sp>
        <p:nvSpPr>
          <p:cNvPr id="7" name="Text 3"/>
          <p:cNvSpPr txBox="1"/>
          <p:nvPr/>
        </p:nvSpPr>
        <p:spPr>
          <a:xfrm>
            <a:off x="4545800" y="1262250"/>
            <a:ext cx="3898500" cy="1251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Три режима работы тестера
</a:t>
            </a:r>
            <a:pPr algn="l" indent="0" marL="0">
              <a:lnSpc>
                <a:spcPct val="115000"/>
              </a:lnSpc>
              <a:buNone/>
            </a:pPr>
            <a:r>
              <a:rPr lang="en-US" sz="8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150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Тестер поддерживает поиск одного делителя, полную факторизацию и пошаговую демонстрацию с подробной таблицей итераций.
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4575" y="2114598"/>
            <a:ext cx="4152000" cy="121507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4674625" y="4073600"/>
            <a:ext cx="4152000" cy="24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Интерактивный тестер ρ-метода, реализация на Julia
</a:t>
            </a:r>
            <a:endParaRPr lang="en-US" sz="1000" dirty="0"/>
          </a:p>
        </p:txBody>
      </p:sp>
      <p:sp>
        <p:nvSpPr>
          <p:cNvPr id="5" name="Text 1"/>
          <p:cNvSpPr txBox="1"/>
          <p:nvPr/>
        </p:nvSpPr>
        <p:spPr>
          <a:xfrm>
            <a:off x="415925" y="1699750"/>
            <a:ext cx="3509100" cy="204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Разложение числа 1237675 на простые множители с валидацией корректности результата и проверкой простоты делителей.
</a:t>
            </a:r>
            <a:pPr algn="l" indent="0" marL="0">
              <a:lnSpc>
                <a:spcPct val="1500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pPr algn="l" indent="0" marL="0">
              <a:lnSpc>
                <a:spcPct val="1500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Корректность разложения подтверждена, простые делители успешно идентифицированы.
</a:t>
            </a:r>
            <a:endParaRPr lang="en-US" sz="1300" dirty="0"/>
          </a:p>
        </p:txBody>
      </p:sp>
      <p:sp>
        <p:nvSpPr>
          <p:cNvPr id="6" name="Text 2"/>
          <p:cNvSpPr txBox="1"/>
          <p:nvPr/>
        </p:nvSpPr>
        <p:spPr>
          <a:xfrm>
            <a:off x="415925" y="393900"/>
            <a:ext cx="8214600" cy="77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Результаты факторизации примера 1237675
</a:t>
            </a:r>
            <a:endParaRPr lang="en-US" sz="2400" dirty="0"/>
          </a:p>
        </p:txBody>
      </p:sp>
      <p:sp>
        <p:nvSpPr>
          <p:cNvPr id="7" name="Text 3"/>
          <p:cNvSpPr txBox="1"/>
          <p:nvPr/>
        </p:nvSpPr>
        <p:spPr>
          <a:xfrm>
            <a:off x="8630400" y="4791400"/>
            <a:ext cx="589800" cy="3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9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84625" y="1392850"/>
            <a:ext cx="3550200" cy="117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ρ-метод значительно снижает вычислительную сложность при наличии небольших простых делителей, что актуально для криптографии.
</a:t>
            </a:r>
            <a:endParaRPr lang="en-US" sz="1200" dirty="0"/>
          </a:p>
        </p:txBody>
      </p:sp>
      <p:sp>
        <p:nvSpPr>
          <p:cNvPr id="4" name="Text 1"/>
          <p:cNvSpPr txBox="1"/>
          <p:nvPr/>
        </p:nvSpPr>
        <p:spPr>
          <a:xfrm>
            <a:off x="4902425" y="1392925"/>
            <a:ext cx="3550200" cy="117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Вероятностный алгоритм сокращает время работы с O(√n) до O(√p), существенно ускоряя процесс факторизации.
</a:t>
            </a:r>
            <a:endParaRPr lang="en-US" sz="1200" dirty="0"/>
          </a:p>
        </p:txBody>
      </p:sp>
      <p:sp>
        <p:nvSpPr>
          <p:cNvPr id="5" name="Text 2"/>
          <p:cNvSpPr txBox="1"/>
          <p:nvPr/>
        </p:nvSpPr>
        <p:spPr>
          <a:xfrm>
            <a:off x="684625" y="3266225"/>
            <a:ext cx="3550200" cy="117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криптосистемах с открытым ключом (RSA) этот метод позволяет эффективнее выявлять уязвимые ключи.
</a:t>
            </a:r>
            <a:endParaRPr lang="en-US" sz="1200" dirty="0"/>
          </a:p>
        </p:txBody>
      </p:sp>
      <p:sp>
        <p:nvSpPr>
          <p:cNvPr id="6" name="Text 3"/>
          <p:cNvSpPr txBox="1"/>
          <p:nvPr/>
        </p:nvSpPr>
        <p:spPr>
          <a:xfrm>
            <a:off x="4902425" y="3266225"/>
            <a:ext cx="3550200" cy="117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Алгоритм демонстрирует важность вероятностных подходов в современной криптоаналитике, сочетая эффективность и гибкость.
</a:t>
            </a:r>
            <a:endParaRPr lang="en-US" sz="1200" dirty="0"/>
          </a:p>
        </p:txBody>
      </p:sp>
      <p:sp>
        <p:nvSpPr>
          <p:cNvPr id="7" name="Text 4"/>
          <p:cNvSpPr txBox="1"/>
          <p:nvPr/>
        </p:nvSpPr>
        <p:spPr>
          <a:xfrm>
            <a:off x="418525" y="393900"/>
            <a:ext cx="8319900" cy="401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1905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Анализ эффективности и значимость метода в криптоанализе
</a:t>
            </a:r>
            <a:endParaRPr lang="en-US" sz="1905" dirty="0"/>
          </a:p>
        </p:txBody>
      </p:sp>
      <p:sp>
        <p:nvSpPr>
          <p:cNvPr id="8" name="Text 5"/>
          <p:cNvSpPr txBox="1"/>
          <p:nvPr/>
        </p:nvSpPr>
        <p:spPr>
          <a:xfrm>
            <a:off x="8630400" y="4791400"/>
            <a:ext cx="589800" cy="377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2025-11-21T16:05:35Z</dcterms:created>
  <dcterms:modified xsi:type="dcterms:W3CDTF">2025-11-21T16:05:35Z</dcterms:modified>
</cp:coreProperties>
</file>